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57" r:id="rId2"/>
    <p:sldId id="269" r:id="rId3"/>
    <p:sldId id="273" r:id="rId4"/>
    <p:sldId id="270" r:id="rId5"/>
    <p:sldId id="260" r:id="rId6"/>
    <p:sldId id="258" r:id="rId7"/>
    <p:sldId id="259" r:id="rId8"/>
    <p:sldId id="261" r:id="rId9"/>
    <p:sldId id="265" r:id="rId10"/>
    <p:sldId id="266" r:id="rId11"/>
    <p:sldId id="268" r:id="rId12"/>
    <p:sldId id="267" r:id="rId13"/>
    <p:sldId id="271" r:id="rId1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68DAC0-E759-4DA3-877B-530A211AC14E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549309-620B-4A85-BBDB-D8F364C66A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602257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F28D993F-3E3B-4F38-BBBD-92E781A8BE7D}" type="datetimeFigureOut">
              <a:rPr lang="en-US" smtClean="0"/>
              <a:t>4/22/2015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6266303-8CFE-493F-8DC2-CA6B42B8792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co.uk/url?sa=i&amp;rct=j&amp;q=practice&amp;source=images&amp;cd=&amp;cad=rja&amp;uact=8&amp;ved=0CAcQjRw&amp;url=http://www.redcvwriting.co.uk/achieve-interview-success-with-practice/&amp;ei=VfIPVauXLcbIPPGLgfAF&amp;bvm=bv.88528373,d.ZGU&amp;psig=AFQjCNEK4xw4mv2qVZdfeLQTglEhQYIUOw&amp;ust=1427194795405671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323528" y="2492896"/>
            <a:ext cx="8164613" cy="160043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Welsh Baccalaureate</a:t>
            </a:r>
          </a:p>
          <a:p>
            <a:pPr algn="ctr"/>
            <a:r>
              <a:rPr lang="en-US" sz="4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Profit and Loss Account</a:t>
            </a:r>
            <a:endParaRPr lang="en-US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Picture 6" descr="http://www.blessedgeorgenapier.co.uk/media/images/uploaded/inline/business-studies.1247137980.inline.fu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4994"/>
            <a:ext cx="2919825" cy="2189869"/>
          </a:xfrm>
          <a:prstGeom prst="rect">
            <a:avLst/>
          </a:prstGeom>
          <a:noFill/>
        </p:spPr>
      </p:pic>
      <p:pic>
        <p:nvPicPr>
          <p:cNvPr id="5" name="Picture 8" descr="http://www.dreamstime.com/profit-and-loss-icon-thumb82246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3375" y="4221088"/>
            <a:ext cx="3303081" cy="24773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Questions /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2448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en-GB" dirty="0" smtClean="0"/>
          </a:p>
          <a:p>
            <a:pPr marL="109728" indent="0" algn="ctr">
              <a:buNone/>
            </a:pPr>
            <a:r>
              <a:rPr lang="en-GB" dirty="0" smtClean="0"/>
              <a:t>Use the practice questions </a:t>
            </a:r>
          </a:p>
          <a:p>
            <a:pPr marL="109728" indent="0" algn="ctr">
              <a:buNone/>
            </a:pPr>
            <a:r>
              <a:rPr lang="en-GB" dirty="0" smtClean="0"/>
              <a:t>to become familiar with P &amp; L accounts</a:t>
            </a:r>
          </a:p>
          <a:p>
            <a:pPr marL="109728" indent="0" algn="ctr">
              <a:buNone/>
            </a:pPr>
            <a:endParaRPr lang="en-GB" dirty="0"/>
          </a:p>
          <a:p>
            <a:pPr marL="109728" indent="0" algn="ctr">
              <a:buNone/>
            </a:pPr>
            <a:endParaRPr lang="en-GB" dirty="0" smtClean="0"/>
          </a:p>
          <a:p>
            <a:pPr marL="109728" indent="0" algn="ctr">
              <a:buNone/>
            </a:pPr>
            <a:endParaRPr lang="en-GB" dirty="0"/>
          </a:p>
          <a:p>
            <a:pPr marL="109728" indent="0" algn="ctr">
              <a:buNone/>
            </a:pPr>
            <a:endParaRPr lang="en-GB" dirty="0" smtClean="0"/>
          </a:p>
          <a:p>
            <a:pPr marL="109728" indent="0" algn="ctr">
              <a:buNone/>
            </a:pPr>
            <a:endParaRPr lang="en-GB" dirty="0"/>
          </a:p>
        </p:txBody>
      </p:sp>
      <p:sp>
        <p:nvSpPr>
          <p:cNvPr id="4" name="AutoShape 2" descr="data:image/jpeg;base64,/9j/4AAQSkZJRgABAQAAAQABAAD/2wCEAAkGBw8SDhUQDxIVFhQUEBQYDxQVFBUYFA8VGBUYFhUUFhUZHCggGBolHBUVIjMhJSwtLi4uFyAzODMuNygtLjcBCgoKDg0OGxAQGywlHyQvLCwvLCwsLCwsLCwsLCssLCwsLCwsLC0sLCwsLCwsLCwsLCwsLCwsLCwsLCwsLCwsLP/AABEIAOUA3AMBEQACEQEDEQH/xAAcAAEAAQUBAQAAAAAAAAAAAAAAAQMEBQYHAgj/xABIEAABAwIDAwkEBQkHBAMAAAABAAIDBBEFEiEGMVEHEyIyQWFxgaEUkbHBI0KS0fAIFSQlUlNicuEzQ2NzorLCNIKz8RZkdP/EABoBAQADAQEBAAAAAAAAAAAAAAABAgMEBQb/xAAzEQACAgEBBQUHAwUBAAAAAAAAAQIDEQQFEiExQRMyUXGhM2GBscHR8BQikRUjQlLx4f/aAAwDAQACEQMRAD8A7igCAIAgCAIAgCApyzNbvPl2rK2+urvMtGLlyLOavJ6ot3nevMt2jJ8K1j39TaNK6k0VSb5XHfuJVtFq5OW5N8/EiytYyi/XrGAQBAEAQBAEAQBAEAQBAEAQBAEAQBAEAQBAEAQFGapa3edeA3rmu1VdXBvj4IvGDkWUta47tB6+9eZbr7J8I8F6m0akuZbErhbzxZqQgPTWkmwFzwV66pWS3YohySWWZSlp8o1JLiNdTbyH4K+gooVS55fU5JS3iutyoQBAEAQGNqp3tkIDtLAjQaX0893qvJ1t9tdn7ZcDorjFx4olle7tAPoqQ2lNd5Z9A6V0Lhlaw79PFdkNfTLnw8zN1SRcNcDuN/BdcZRksxeSjTXMlWICAIAgCAIAgCAIAgCAt5axg3anu+9cd2uqhwXF+77mkapMspqt7u2w4D715dusts4Zwvcbxrii3XKXCAIA5wG9FxBXp6aRxuLsHE6Hyb9/uK9DT6K1tSf7fn+ef8GU7I8uZlWiwsvZSwcxKkBAEAQBAYerP0rhe9rb940vbw1Xg6/2z4/nuOqrulJcZoEBIJG5Sm4vKGMldlY8dt/FdUNddHrnzM3VFlwzEB9YW8NV2Q2lF99Y8jN0voXEdQw7iF2V6mqfdkZuElzRVW5UIAgCAICCbb1DaSywWs1c0dXX4Lgt2hCPCHF+hrGpvmWUtQ5286cBuXmW6my3vPh4dDeMFHkUHyAb1yTsjDvF0snj2hv4Cz/U1+JO6x7Q38BP1NfiN1g1LOJ7hY3PgFZXwfIbrRWibm3nKPC7j5bh6+C6KnS+/LHkmZyk+iL2Aws1Fyf2iCT7+zwC9OrV6Oru/JmMozlzLj2tnH0K2/qen8fRlOzkPa2cfQp/UtP4+jHZyHtbOPoU/qWn8fRjs5D2tnH0Kf1LT+Pox2ch7Wzj6FP6lp/H0Y7OQ9rZx9FP9R0/j6MdnIe1s4+if1Gjx9GOzkY2qLiQb5wL20AcL+h9PBeZqb1PlPK8GsfQ3hw6Ft7S29jcHgQQfcVwytjHmapZJ55v4Cr+ogTusc+38BT28Busc+38BO3gN1jn2/gJ28Bus9seDuV4zUuRDWCqyZw3E/L3LohfZDuyZVxT5ouGV7u0A+i7IbSmu8s+hk6V0Lhlaw79PFdkNfTLm8eZm6pIuV2mZa1dXlOUb7X14fNcWr1bp4RXH0Na697mY+SVzusbrxrLp2PMnk6FFLkeFmSEBb1fZ5rj1fJF4FsDrYangN/9PNckYuXIu2kV46Rx6xt3DU+/cPxqto1LqZuzwLqKJreqLceJ8TvK1SKN5PakglAFIJUgKSAgJUgKQEBKkEOaCLEAjgdykFB1Ezsu3wOnuNwqOqL6FlNoovo3jcQfG4Pzv6LJ6fwZdWeJRe1w6zSPK4940CydM10LqaZAN9QqElzTbvNdmm7rKS5lVdBQICUBnF9UcJRqoQ9hBF+1vYQeyx7FnbWrIOLWS0Xh5MQ64NnaG9rG2/f2eK+csrlXLdlzOtNNZQVCSYwXGzAXcbbh4ncPDetaqLLe6vj0IlJR5k1VCejnPHRu7s+tvPoq6/Sdko7zy3n6FYWZzghjABZoAHcuAk9IApBKAKQSpAUkBASpAUgICVICkBASpICkBSCnJTsdqWi/EaH3jVQ4p8yU2ipBh3R6LyNdzhcelj8V36TQxsrbTxxKytafE8vpZRvbfvab+hsfddJ6C2PLiSrYsoZhex0PA3B9x1XJKEovElg0TT5HuMdIeIStZml70Q+Rm19QcQQFtVU5d1couOk4tu63YOzTzXNqKXasJ48eHEvCW6U48NZ9e7u49X7I0I8bqlehphzWfMl2yZeNAAsNANw4LsMyyxI6t8/kvE2z/h8fobVdSzXiGwUgwe1O1tHhzY3VbnjnS4R5WF18ts1yNB1guijTWX53OhWUkuZo1Xy30omDYqSV8V7OkL2sd4tjsQfNwXfHZM93jJZ/OpTtUdMwnEYqmnjqIHZo5GhzDu07QR2EG4I4hebOuUJOMuaNE88S7VSQhBKkBSAEBbUWJU8xcIJo5DG60ojka8xu4ODScp0O/gryhKPeWBkwO1u2sGHzQQyRSyOqDZnN5NOk1uuZw1u4Loo00rYuSaWCspYNpsuYsFJAUgIApBKkF7SdXzXubP8AY/FmFnMrruKHl7ARZwBHAi4UNJrDBbmgj3gEcLEgDwG4Lnlo6W87uPLh8i6skXLRYW+PauhLCwUJUgIAgCAxuIO+ktwYD7y77l4e2OcPj9DarqW68Y2JQHKfyhI/0OmdwqHj3sv/AMV6+yH++S9xlbyMJynVNNT4TRYbSMa0ytinlDQCSMlmlx3lznOOv8HBdGijOd07ZvllfnkVnhJJG7bPY9SYa2jwabnBUczHmtGTG18l3uu/9kOc65Ggsb2sVw20zvcr44xn5F01HCJwnlIZVYp7FSU0ksIdldVMJLWnXpluWwjuCMxdrwUz0Lrq35yw/D86hTy8Itsd5XaKGV8VNFLVOjBMjo7NiGXRxD7EkD9q1uBKtVs2ySTk0s/yQ7F0No2M2ohxKkFTC1zbPLJGO1MbwASLjeLOab965tRp5Uz3WXjLKNPxzlfhgq3wxUr5oYZAyona+wa65ByNy2I0NiXDNY201XZXs6UoJuWG+SKOzDNzxTavD6enZPPUMbHLGHxa3fMwgEFjB0naOG4dq5Iaeyct2K4ou5JI4Hyb4zX0rqh2G0ZqHkR53ZZH81EHOJblZbpOOXW/1DYFe7q6657qslj7mEW1yOgcqWMQRVlA6bDhPOWNfHeaRjo3ZwRCMmjiH8Qd/eVw6OuUoTxPC8vUvN8VwNm5RNtjhzImRRCWqqDaGMk2buGZ2XU9IgAC19ddFz6XTds228JFpSwRyc7avxATRVEQiqad9pmNJyuFyMzQSSLOaQRc9muqnVaZVYcXlMRlkwG0nKNXurpqTB6ZkwpmvNTI9rnas6+UBzQGg3HaSRot6tHWoKVrxnkVc3nCNz2F2j/OGHx1RaGOcXNlaDcNe02Nr9h0PmuXUU9lY4l4vKybAsSQgL6k6vmvd2f7H4sws5lZdpQIAgCAIAgCAIDDVjv0p44Qxerpf6Lw9sd6Hx+htV1C8Y2CkHMfygG/qyE8K1o98Uv3L1dk+1fl9UZW8jV+S3ZOqrK5mIV7X8zC2MwmQEc+5rWiEMBGsbQGm400A1uV1a7UQrrddfN+nj8SsItvLPXLLh0lRj9PTwkZ5qaFjLmwu6WVup4Js6ahp5SfJN/JCxZkdb2T2agoKNtLCL6XmeRYzPIs5zvgB2Cy8m++V099/wDDWMUlg5VBXxRtq6LZyEGPJI6vr5yCyOINddrHW6gGbKTcnpGx6y9VwcnGepfHpFeP5+dDL3RK/IniJZhmJBvWhbzrfEwyW9Ygo2jDNteevD1X3Fb4MxGwGzLKvAq68zIb1MOaWT+za2Fpd0jfQfSnXwW2qvdd8OGeD4ef/CIxzFnV8C2YoJcOpYZxBWNhjDY5gGuabHXI4E9G4ta+uXVeXZfZGyTjmOehqorBo3IGLVOINHYYrW3aPlGi7dpd2Hx+hSvqVeWY2xXCz/iD0mYmg9lZ+dBPmihttFzu2NGx25vsxb4Ne6W3vurad7ujk17/ALES75sex+CUFJjlYYq7nKmVryaYsLTEHvbM7p3tIR0d1rAm6wvsssojmOEuvp8CySUjl+xONVXs9VRUUEklbXPDXyjdFFZwe4n6pu92psBe99AvRvrjvRnN4jH5mcW+SO57BYLFR4fHTRyNkLC7n3sIIMxN5BpusejY62aLrx9RY7LHJrH2NorCNhWJJKkF7SdXzXuaD2PxZhZzKy7SgQBAEAQBAEAQGAe+9ZP/AAthH+ku/wCS8La/fh5M3q5MrLyDUKQc75dIJH4UxscT32qmOcWNLubAZIMzrbhra/evS2Y0rnl44fYzt5GzbAvJwijzNLSKWNpDgQRlbl3HwXNql/el5lo8kaDykUtSNpaCoigkka1tPqxjiCW1Dy9uYaA5XDfxXfo5Q/Szi2lz+RnPO8jrFbBnifGDbPG9od+zmaRf1XlxeGmanBdl8NxkU8+CR0johNUXqal7HARRgBrxm3OaQ0WsdQXWvmuPdunRvK9yzhcEYJS7pt+wOxlZQ4pWRGO9BNG5rZHObd7b/RgAG+az3g3Ft/cuXU6mFtUXn9yLRi0/cawzZTHaeKowangDoKmdrvadzcgI1Lr2aCGtuCL6EAG66e3083G6T4pciu7JcDsuy2BxUNHFSxaiNvScd8jybveeFyTp2aBeTda7Zub6myWFg5xyU4VX0mL1kc1LI2GTNeZzSGXbISzI46PDg47r9i9DWTrsqi1LiuhnBNNmQ5Ydma6qko5qGLnHQufmGZoykljmHpEAi7XX8lTQ3VwUozeMkzTfIuOUbZKtmqqbFMODTVQZQ+JzmgPDXFzbFxDTYucDci4I4KNLfCMZVWcmJRfNFfk52Onp5ZsRxEh1bUOJIBBEDXG7mgjTMTYaXADQAd6jVaiM0q6+6vURjjizCz7F41RV1TJgskQhqzd2ctBgNy4aOH1S5waRfQ6i62WopshFWp5XqRutPgbbyc7Iuw2kcyWTnJpZOcncCcgda1m31Pb0jqbrm1N/bSylhItGODa1zlggL2k6vmvb2f7H4sws5lddxQIAgCAIAgCAIDWad16uqP8AiRj3RgfJeFtfvx8jerkXq8k1JQBSQSpAQBSCVICkBASpAQgKQFIJUgIApBKAhQC9o+r5r29neyfn9jGzmV13mYQBAEAQBAEAQGpYO689Uf8A7LvQkfJeFtb2kfL6m9XIyq8k1CkgKQahyi7bHC44ninM3OvcL58jWZQDYnKdTfQfwldmk0vbtrOMFZy3TJ7FbTR4jRNqo2FnScyRhcHc29tri43ixB3DfuWeoodM9xkxllZM45wAJcbAAlxO4AaklYpEnJ9g+UyursV9lfFEYX84Wlgc18TGglrrud0huBFr691l6up0NdVW8m8mUZtvB1peWakqQc55Q9ta2ixOlpKZsRZO1hdzjSS5zpTHa4IsLAe9ehpdNCyqU5Z4fYzlJp4OjrgLkKQSpAQBSCUBCgBQSXlF1T4/IL2tmP8Atvz+iMLeZcL0TMIAgCAIAgCAIDStmH5jO7jNf33K8La3tI+X1N6uRnV5RoFIJQHL/wAoJv6tgPCsA98Un3L1Nl+1fl9UZ28jVuQnHzBWvoZbhtS0OiBvpK1uYW4ZmX17bNXVtKnegrF0+RSt4eDf+WXHvZcKfG0/SVR5lncwi8rvDL0f+8Lh0FO/an0XH7Gljwjk3JJnhx+mY8FpcJA5p0Nn073NuPNpXqa7EtPJr84mUO8db5QdvX0M0dHSQc9VzNBjaQ7I0OcWt0bq8ktOgI3b15el0itTnN4ijWUscEYbZrbjFm4yzDcWhiYZWnKGWvGSwvYQ5r3BwOW1u/ust7dLS6XZU3wKqTzhmM5ZBbG8Od/l+lRf5rTQ+xn+dCJ95GS5R+UaZtS3DsHOap50Nlka1r7OvbmWBwILr9Y9lrb72ppdJFx7S3l+cSZT6Ize2+11ThuERSzNjNbKGss3WNkmW8j7X1DbbuJHYsdPRG21pd1Eyk0jW9nccxylxWkpsUmbIytjJ5uzM0JIOW+VoyuDgAQLtsT2jTosqonVKVaxulU5J8TKcqG1NZHW0mF0EghlqXMzykA5RJJzUYBINhcOJsL6C3bemkog4SsmspEzk84RPI7tZV1ftNLWyc5JTuaWSWs57SXNcDYC9i0WJ16XcmtojDEoLGRCTfBnSV55oFBJCgF3Q7j4r2Nlv9kl7zG3mXS9QyCAIAgCAIAgPMjrNJ4AlAaRsf1JP5m/Arw9rd+PkbVcjYV5RqSgCkHNuXyK+EMP7NbGT4c3KPmF6WzHi5+X2M7eRzbGKKSPC8LxeDR7M0T3fsyRTyOgd36NcP8AtC9GuSdtlMvP+UsmbXBMy2J4j/8AIMcpYmBwp2RsMjdeiMokqPA3+jv/AAtPasoQ/SUSb5/iX3Jb35FbHx7PtrG61mvqaXLbhJGyM+pcoq/fomvc/uHwmbjyi7RPZiFPRYfTxPxCRh5qoexpdSMfmHQJG+weSToB2G65dLSnW52N7vh4l5Pjhczm9RC+k2mp2y1LqiZlVTe1TOvYve5pe1tzfK1rgPI6DcvQTVmmlhYWHhGfKRsH5QoIqqMtvm5qTKRvuHi1u/VYbM7si1nMteQ/EcKhmd7SclY85YHyWEQafqMd9V5N7k79AN5Bvr4WyX7e6RW0jN8v8hjkw6UtzMZJMXNPVcQYXZTwuAfVY7OWVNeX1Js6F3gVG9uJMxfaCRsM87uaw6nN7RXBHStcNsHEDMd77mxIUWSTrdVKylxbJXPLLjlPwGlr6uKOnrI4sThb9FGXEGRv9o1pcNWOFy5p/iOmoIrpbZVRblHMGJpN+8teSHaF762qoaqmijqm5nzzRsax0zo3hjxNl0c7M8m40PS7Tc21tSUIzi+Hh9hB8cHVl5hqQoAUAuqE7/L5r1tlPvry+plb0LteuYhAEAQBAEAQFtibrU8p4RPPuaUBp+yO6Qd7PmvE2t3o+TNquTNiXkmoUgKQaZytYJWVmGczRta9wmY97CQHPa0O6hJAuCQbHeAba6Hs0NsK7d6fgUmm1wMNhOydW7ZV+HzwgT2kdBGXNvfnOdju69muJv29uttVtPUQWqVkXw6/IhRe7gtuRHZOqpJKmaspzE5zY2QudlzEXcZAADe1xHr3K+0L4WKKg8kVxa5lLb7YLFajF219I6J4DoTEHODTTmO1swPWbmBdcXOu5TptVVCns5Z6/HIlFt5RkOUDYzEpcSgxLDHsbMyNrX3IGRwzDOMwIc0tdYg8O26pptRVGt12LgJRecotKzkhfJSR3qR7aal81VUEOIe6QDM1hFjoWggneS46XsLx16U3w/bjCQ7PgZPlI2ErMQlpHwTRgwNLZXy5g4m7TzgDWkE9Em2ippdTCpSUlzJlFsudveTKlrw6aHLDVHXnALRzH/FYO069Ia8b2sq6fWSq4PihKGSZOTlsuCR4bU1DnyRuL4p7E80+7rANJuWBri2xPfppaVq8XOyK4PoNzhgsMH5L5faoqjFK59VzGXmIzmyjLbLmc5xNrgGwGttSVeesW641xxkhQ8TLbebCe3SRVVNMaerhtzcoBs8A3aHW1BB3OHEgg6Wy0+q7NOMlmLLSjnieeT/YP83yTVM83P1U9+cksQGguzuAvq4udYlx4DTfeNTqu1SjFYSEY4N1XGXCggKCS4oT0j4L09lv+5Je4zt5F6vbMAgCAIAgCAICwx51qSX/ACnD3i3zQGq7J75B3N+a8ba3OHx+htV1NiXkGoUglAFIJUgIQFICkEoCbKQQpBKAhQAoBCgkKCAoJIUAr0Z6fkV37Nli/wA0ylndL9fQHOEAQBAEAQBAYzaU2o5PAD3uAQGsbLdd4/hHx/qvI2suEH5/Q1q6mxrxzYlAFIOZcr+2dfh81O2kcxrZI3l2aMOJc1wG89liF6Wh01dqbn0M5ya5Gk7RVO0dDHBiFXWyNfNIQ2DnD0bNv04AObAt9W2lxfVdlUdNa3XGPLr/AO8yj3lxZ3XAK109HBUPbldLTxSOaL2aXsDiBfs1XjWRUZuK6M2Tyi/VQSgMZtNiZpaGepABMUD3NB3FwHRB7r2WtUN+aj4kN4RzvkgwOeo/XNZUzPlkfIIm84QxzQS1xeO0ZswDBZoy+7u1lkY/2YJYKQWeLOsLzjQhQAoBQrpzHE+QNLiyN7g0EAvytJygnde1lMVlpEvgadydbduxGOV88TIMkrGRHnBaZzgTkAdYl4AG7fm7l06rS9i0ovJSMsm7riLkKAFBJUpj0wunRSxqI/nQpPusyS+nOYIAgCAIAgCAxO1J/Q395Z/vaUBrOzRtM7vjPxC8vaq/txfv+hrVzNmXiGwUgIDi/wCUULPoXDfao9DEfmvY2Xyn8PqY29DG7U1xx7H4aSnJNNE7KHjdkvmqJt2lwMo45W8VpTD9LQ5S5v8AEiH+6WDNYvj2LYhiM9Jg8zaenomkOeTlDsnRN3hpOpDg0DSzblZQqqqrU7VlyJbbeEZXANr62o2YqKwSBtVTiRvOljTnyZH5sp6Nyx+W9rXF7dizs08IalQxwfQlSbjk0yg2yxjFYocLgkdz0j3Oq6gNawtjB0F47ZY2jUnQuJDf5uuWnpobsa4dEV3nLgbJt9+cqHCfzc2OWsidTk1Fc/MTH9IXOYWgktDWtbYucR0rdiw0/Z2W9pndeeCJllLBjuSzB8clp6aaCtZFRxyuyxakvAlJlaWBlnXJf1ndullpq7KIyaccyEFIusaq8QxjGaijpKt1NS0YcJHtLgC5hyuc7KQXEuuBc2DW343rCNdFSnKOWw8yeDNclW1Uz8Dnqax7pPZHy9NxJe+NkTZMpcdXO1Iv3hYaylK5Rh1x8y0H+3LOXVGL4i+E446qkEv5wbFG1pcGN+jMpAF7ZB0Bl3EE3uvRVdal2O7wxn6GeX3jrm1OJ41PRQyYXDDzVTSsfNI5w52DnGZnWa8huUNI1GY79Ny8umFEZtWt5T/k0bk1wObclmwdPiUEsk80zDFM0RiMtAFwCXdIHXQDS27tXfrNXKmSUUuPiUhHePoVeAbhQCFBJ6jNiD3hXqlu2Rfg18yHyMqvrjkCAIAgCAIAgMPtUf0V38zfigNZwA2qB3tcPS/yXnbTWaV5r6mlfM2heEbhASpIOQ/lExXgo38JZh9prD/xXq7Lf7pLyM7Ta+TXYWDDYjIH87NM1uaUty5WaOEbRc2F7E66kDgFz6rUyueOSRaMcHJ9kaXFJ312G0TWt5+bLXzvNjFGHSNLeNiXPBsCTuXpXSqioWT6ckZLPFI6Mw4ezZ2uosPlEnslNOyoNiHGXK4ueQd4cQ6xFx0bA6Lh/uPURnNYy1g04brSPHINQQtwoztYOdlmeJX9rgy2VvcBc6d6naEm7cdERWuBtXKAP1PW/wD5Jf8AaVz6f2sfNF5cmYTkSP6jh/zZv/IVrr/bP4Fa+6cywTC8RqMTxLDaWRkImnf7a9/X5lkzwQ0dYg85qBv0BIB177J1wrhZJZwuHngzSbbRvdJUYe/A8Qw3DM7jR08zZCRczus4ula4E5w5zHgbtwsLWXHJWK6Fln+TXwNOG60jVtlcdpaXZZ75YoJ3+3kNgmAc17yGdItPBlzddF1U56pJNrhzRRNKJ1zBqqSbDWSywiF76Ykw9kQLTlFtLC1jbsvbsXlWJRtaTzx5my5HOfyd3j2erbfUSxEjtALXgH0PuXdtXvR+JnUddXkmpCgkKAQVDBlmOuAeIC+wrlvwUvFJnI1hnpXICAIAgCAIDD7Vf9Mf52/FAathJtUM8SPeCFx7QWaH8PmXr7xta+dOglSQFINM5TNipMUihZHOIuae45XNJbJmAFyRqCLH7RXXpNQqG21nJWccm1YZTuip4onuzujiYxzwLB5a0NLrdlyL2XPJpybRZGh7R8mDpa2Sroa2SkM4PtLWB1nk6vILHt0cRctN9bldtWs3YKE45xyKOHHKMzg2wFLS4ZPQQudepje2ecgF7i5paDbdlbc2b3nXW6znqpTsU306EqCSwVeTzZE4ZSvgM5mzzF98mRrLta2wbmP7N7/co1N/bS3sYEY4M7jGHtqKaWmeSGzQvjcRvaHtLbi/aL3WMJ7klJdCzWUYDk92TkwymfTvqTM10pfH0MgiuACAMxOtr77eq11N6ukpJYKxjgsNreTOkrqk1XOywyPblmMVrTC2XUHcS3Q9hA3K1OtnXHdwmhKCfEzmymytJh0BhpWnpG8r3nM+U2sC42AtbsAA1OmpWF187ZZkSopGAg5JsJbWe1BshAfnbAXDmGuvcdHLmLb65Sbdm7RbPaFzhu+vUjs1nJvThfQ9u/vXCXNQ2N5P6XDZ5ZqeSZxkZlyvcMrG5g7cAMx0Gp7+K6tRrJ3RUZJcCsYJG3LjLhQCFACgGSpHXYF9Rs+e9p4/x/BzWL9xWXYUCAIAgCAIDEbUf9Mf52oDU6Q2lYeD2/ELn1azTLyLR5o25fNHQFICkBASpAQEqQQgCgEKCQqgKAQoAUAhQSFAIUAKAQoBfYe7Qjv+P/pe9sieYSj4PP8AP/DC1ccl2vXMggCAIAgCAxW0w/Rj/M34oDTjpqqWR3oNeKZK5m4A31Xyx0koApBKkBASpBCAKAQoJCgBVBCgBQCFBIUAhQAoBCgBQSXFA7p24j8fNelsqzdv3fFfLj9zK1ftMivpDnCAIAgCAIDG7Qj9Gd4t/wBwQGnEIDaKF14mH+Bt/G2q+WnHdk14M6lyKyqCVICAlSCEAUAhQSFACqCFACAhVJCgEKAFAIUAKCSFAPUTrOB4Fa0WdnbGfg/Tr6ESWVgzC+yOMIAgCAIAgLHG23pn+A9CCgNNIQGewd14QOBcPUkehC+d1cd26S9/z4nRDul8ucsEAUglAQoAUEkKAFAIUAKAQqkhQCFACgEKAFBJCgBQCCVVsky1K+7Ae74aL7DRW9pRGT8MfxwOOaxJlVdRUIAgCAIC2xFt4JB/hu+CA0whAZXAndF7eDgfeLf8V4e0Y4tz4o3r5GTXCXCkBAFACgkhQBZQDyXAbyq5BTdURje9o8XBSk3yQKbsQgG+Vn2grKm18ov+GN5eJRdi9MP7weVz8ArrSXv/AAZG/HxKL8fph9Ynwa77ldbP1D/x9V9yO0iUH7SwDcHnyHzK0Wy734fyR2sSg/alnZE4+JA+9aLZFnWS9f8AwjtUW8m1bvqxDzcT8lotjrrP0/8ASO29xbSbU1HY2MeTj81qtkU9W/T7Edqy1k2iqz9cDwa35hax2ZplzWfi/oR2sjZdhq4zCVkxzuaWuaXW6pFiPAEf6ltHRadcoL5/Mrvy8TbWxtG4AeS3jVCPdSXwIy2elcgIAgCAIAgPErbtI4gj3hAaTZATHI5pJY4i9r2trbd8SsbdPXa05olSa5Emsm/eO9PuWX6Gjw9WW35Hk1k37x3vU/oqP9fV/cjfkeDWS/vHfaKfoqP9fV/cb8jw6rl/eP8AtO+9T+jo/wBRvy8SmamX94/7bvvVv0tP+qG8/Epulf2ud9oqf09X+q/hEbz8Sk4k7yferKqtcor+EMsplquklyIPBapB5IQHghAeSEB4IQHkhAeCEB4IQHuGlkf/AGbHO/laXfAIDZdj8Mq4qoSOhc1ha5shdYWBFwbE33hqA31AEAQBAEAQBAEBptTHZ7hwcR7igKJCA8EIDyQgPBCA8kIDwQgPBCA8kIDwQgIawnqgnwF0BWZhs7t0Un2HW99kBXZs9Vn+6I8XNHzugLiPZKpO8xjxcSfQIC6j2LP15h5M+ZKAu4tjacdZ8h82gfC6AvItmKJv91f+Zzj6XsgL6DDadnUijb3hjQffZAXSAIAgCAIAgCAIAgCAwFfhsrpXFjbgm4N2jeNd54oCgMHn/ZH2ggJGBTcWDzP3ID0Nn5O17fU/JAexs2e2QeTf6oD23ZtnbI7yAH3oCo3ZyDtc8+Y+QQFVuAU3awnxc75FAVmYRTD+6b5i/wAUBXZRxN6sbB4NaPkgKwCAlAEAQBAEAQBAEAQBAEAQBAEAQBAEAQBAEAQBAEAQBAEAQBAEAQBAEAQBAEAQBAEAQBAEB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281363" y="-1042988"/>
            <a:ext cx="2095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w8SDhUQDxIVFhQUEBQYDxQVFBUYFA8VGBUYFhUUFhUZHCggGBolHBUVIjMhJSwtLi4uFyAzODMuNygtLjcBCgoKDg0OGxAQGywlHyQvLCwvLCwsLCwsLCwsLCssLCwsLCwsLC0sLCwsLCwsLCwsLCwsLCwsLCwsLCwsLCwsLP/AABEIAOUA3AMBEQACEQEDEQH/xAAcAAEAAQUBAQAAAAAAAAAAAAAAAQMEBQYHAgj/xABIEAABAwIDAwkEBQkHBAMAAAABAAIDBBEFEiEGMVEHEyIyQWFxgaEUkbHBI0KS0fAIFSQlUlNicuEzQ2NzorLCNIKz8RZkdP/EABoBAQADAQEBAAAAAAAAAAAAAAABAgMEBQb/xAAzEQACAgEBBQUHAwUBAAAAAAAAAQIDEQQFEiExQRMyUXGhM2GBscHR8BQikRUjQlLx4f/aAAwDAQACEQMRAD8A7igCAIAgCAIAgCApyzNbvPl2rK2+urvMtGLlyLOavJ6ot3nevMt2jJ8K1j39TaNK6k0VSb5XHfuJVtFq5OW5N8/EiytYyi/XrGAQBAEAQBAEAQBAEAQBAEAQBAEAQBAEAQBAEAQFGapa3edeA3rmu1VdXBvj4IvGDkWUta47tB6+9eZbr7J8I8F6m0akuZbErhbzxZqQgPTWkmwFzwV66pWS3YohySWWZSlp8o1JLiNdTbyH4K+gooVS55fU5JS3iutyoQBAEAQGNqp3tkIDtLAjQaX0893qvJ1t9tdn7ZcDorjFx4olle7tAPoqQ2lNd5Z9A6V0Lhlaw79PFdkNfTLnw8zN1SRcNcDuN/BdcZRksxeSjTXMlWICAIAgCAIAgCAIAgCAt5axg3anu+9cd2uqhwXF+77mkapMspqt7u2w4D715dusts4Zwvcbxrii3XKXCAIA5wG9FxBXp6aRxuLsHE6Hyb9/uK9DT6K1tSf7fn+ef8GU7I8uZlWiwsvZSwcxKkBAEAQBAYerP0rhe9rb940vbw1Xg6/2z4/nuOqrulJcZoEBIJG5Sm4vKGMldlY8dt/FdUNddHrnzM3VFlwzEB9YW8NV2Q2lF99Y8jN0voXEdQw7iF2V6mqfdkZuElzRVW5UIAgCAICCbb1DaSywWs1c0dXX4Lgt2hCPCHF+hrGpvmWUtQ5286cBuXmW6my3vPh4dDeMFHkUHyAb1yTsjDvF0snj2hv4Cz/U1+JO6x7Q38BP1NfiN1g1LOJ7hY3PgFZXwfIbrRWibm3nKPC7j5bh6+C6KnS+/LHkmZyk+iL2Aws1Fyf2iCT7+zwC9OrV6Oru/JmMozlzLj2tnH0K2/qen8fRlOzkPa2cfQp/UtP4+jHZyHtbOPoU/qWn8fRjs5D2tnH0Kf1LT+Pox2ch7Wzj6FP6lp/H0Y7OQ9rZx9FP9R0/j6MdnIe1s4+if1Gjx9GOzkY2qLiQb5wL20AcL+h9PBeZqb1PlPK8GsfQ3hw6Ft7S29jcHgQQfcVwytjHmapZJ55v4Cr+ogTusc+38BT28Busc+38BO3gN1jn2/gJ28Bus9seDuV4zUuRDWCqyZw3E/L3LohfZDuyZVxT5ouGV7u0A+i7IbSmu8s+hk6V0Lhlaw79PFdkNfTLm8eZm6pIuV2mZa1dXlOUb7X14fNcWr1bp4RXH0Na697mY+SVzusbrxrLp2PMnk6FFLkeFmSEBb1fZ5rj1fJF4FsDrYangN/9PNckYuXIu2kV46Rx6xt3DU+/cPxqto1LqZuzwLqKJreqLceJ8TvK1SKN5PakglAFIJUgKSAgJUgKQEBKkEOaCLEAjgdykFB1Ezsu3wOnuNwqOqL6FlNoovo3jcQfG4Pzv6LJ6fwZdWeJRe1w6zSPK4940CydM10LqaZAN9QqElzTbvNdmm7rKS5lVdBQICUBnF9UcJRqoQ9hBF+1vYQeyx7FnbWrIOLWS0Xh5MQ64NnaG9rG2/f2eK+csrlXLdlzOtNNZQVCSYwXGzAXcbbh4ncPDetaqLLe6vj0IlJR5k1VCejnPHRu7s+tvPoq6/Sdko7zy3n6FYWZzghjABZoAHcuAk9IApBKAKQSpAUkBASpAUgICVICkBASpICkBSCnJTsdqWi/EaH3jVQ4p8yU2ipBh3R6LyNdzhcelj8V36TQxsrbTxxKytafE8vpZRvbfvab+hsfddJ6C2PLiSrYsoZhex0PA3B9x1XJKEovElg0TT5HuMdIeIStZml70Q+Rm19QcQQFtVU5d1couOk4tu63YOzTzXNqKXasJ48eHEvCW6U48NZ9e7u49X7I0I8bqlehphzWfMl2yZeNAAsNANw4LsMyyxI6t8/kvE2z/h8fobVdSzXiGwUgwe1O1tHhzY3VbnjnS4R5WF18ts1yNB1guijTWX53OhWUkuZo1Xy30omDYqSV8V7OkL2sd4tjsQfNwXfHZM93jJZ/OpTtUdMwnEYqmnjqIHZo5GhzDu07QR2EG4I4hebOuUJOMuaNE88S7VSQhBKkBSAEBbUWJU8xcIJo5DG60ojka8xu4ODScp0O/gryhKPeWBkwO1u2sGHzQQyRSyOqDZnN5NOk1uuZw1u4Loo00rYuSaWCspYNpsuYsFJAUgIApBKkF7SdXzXubP8AY/FmFnMrruKHl7ARZwBHAi4UNJrDBbmgj3gEcLEgDwG4Lnlo6W87uPLh8i6skXLRYW+PauhLCwUJUgIAgCAxuIO+ktwYD7y77l4e2OcPj9DarqW68Y2JQHKfyhI/0OmdwqHj3sv/AMV6+yH++S9xlbyMJynVNNT4TRYbSMa0ytinlDQCSMlmlx3lznOOv8HBdGijOd07ZvllfnkVnhJJG7bPY9SYa2jwabnBUczHmtGTG18l3uu/9kOc65Ggsb2sVw20zvcr44xn5F01HCJwnlIZVYp7FSU0ksIdldVMJLWnXpluWwjuCMxdrwUz0Lrq35yw/D86hTy8Itsd5XaKGV8VNFLVOjBMjo7NiGXRxD7EkD9q1uBKtVs2ySTk0s/yQ7F0No2M2ohxKkFTC1zbPLJGO1MbwASLjeLOab965tRp5Uz3WXjLKNPxzlfhgq3wxUr5oYZAyona+wa65ByNy2I0NiXDNY201XZXs6UoJuWG+SKOzDNzxTavD6enZPPUMbHLGHxa3fMwgEFjB0naOG4dq5Iaeyct2K4ou5JI4Hyb4zX0rqh2G0ZqHkR53ZZH81EHOJblZbpOOXW/1DYFe7q6657qslj7mEW1yOgcqWMQRVlA6bDhPOWNfHeaRjo3ZwRCMmjiH8Qd/eVw6OuUoTxPC8vUvN8VwNm5RNtjhzImRRCWqqDaGMk2buGZ2XU9IgAC19ddFz6XTds228JFpSwRyc7avxATRVEQiqad9pmNJyuFyMzQSSLOaQRc9muqnVaZVYcXlMRlkwG0nKNXurpqTB6ZkwpmvNTI9rnas6+UBzQGg3HaSRot6tHWoKVrxnkVc3nCNz2F2j/OGHx1RaGOcXNlaDcNe02Nr9h0PmuXUU9lY4l4vKybAsSQgL6k6vmvd2f7H4sws5lZdpQIAgCAIAgCAIDDVjv0p44Qxerpf6Lw9sd6Hx+htV1C8Y2CkHMfygG/qyE8K1o98Uv3L1dk+1fl9UZW8jV+S3ZOqrK5mIV7X8zC2MwmQEc+5rWiEMBGsbQGm400A1uV1a7UQrrddfN+nj8SsItvLPXLLh0lRj9PTwkZ5qaFjLmwu6WVup4Js6ahp5SfJN/JCxZkdb2T2agoKNtLCL6XmeRYzPIs5zvgB2Cy8m++V099/wDDWMUlg5VBXxRtq6LZyEGPJI6vr5yCyOINddrHW6gGbKTcnpGx6y9VwcnGepfHpFeP5+dDL3RK/IniJZhmJBvWhbzrfEwyW9Ygo2jDNteevD1X3Fb4MxGwGzLKvAq68zIb1MOaWT+za2Fpd0jfQfSnXwW2qvdd8OGeD4ef/CIxzFnV8C2YoJcOpYZxBWNhjDY5gGuabHXI4E9G4ta+uXVeXZfZGyTjmOehqorBo3IGLVOINHYYrW3aPlGi7dpd2Hx+hSvqVeWY2xXCz/iD0mYmg9lZ+dBPmihttFzu2NGx25vsxb4Ne6W3vurad7ujk17/ALES75sex+CUFJjlYYq7nKmVryaYsLTEHvbM7p3tIR0d1rAm6wvsssojmOEuvp8CySUjl+xONVXs9VRUUEklbXPDXyjdFFZwe4n6pu92psBe99AvRvrjvRnN4jH5mcW+SO57BYLFR4fHTRyNkLC7n3sIIMxN5BpusejY62aLrx9RY7LHJrH2NorCNhWJJKkF7SdXzXuaD2PxZhZzKy7SgQBAEAQBAEAQGAe+9ZP/AAthH+ku/wCS8La/fh5M3q5MrLyDUKQc75dIJH4UxscT32qmOcWNLubAZIMzrbhra/evS2Y0rnl44fYzt5GzbAvJwijzNLSKWNpDgQRlbl3HwXNql/el5lo8kaDykUtSNpaCoigkka1tPqxjiCW1Dy9uYaA5XDfxXfo5Q/Szi2lz+RnPO8jrFbBnifGDbPG9od+zmaRf1XlxeGmanBdl8NxkU8+CR0johNUXqal7HARRgBrxm3OaQ0WsdQXWvmuPdunRvK9yzhcEYJS7pt+wOxlZQ4pWRGO9BNG5rZHObd7b/RgAG+az3g3Ft/cuXU6mFtUXn9yLRi0/cawzZTHaeKowangDoKmdrvadzcgI1Lr2aCGtuCL6EAG66e3083G6T4pciu7JcDsuy2BxUNHFSxaiNvScd8jybveeFyTp2aBeTda7Zub6myWFg5xyU4VX0mL1kc1LI2GTNeZzSGXbISzI46PDg47r9i9DWTrsqi1LiuhnBNNmQ5Ydma6qko5qGLnHQufmGZoykljmHpEAi7XX8lTQ3VwUozeMkzTfIuOUbZKtmqqbFMODTVQZQ+JzmgPDXFzbFxDTYucDci4I4KNLfCMZVWcmJRfNFfk52Onp5ZsRxEh1bUOJIBBEDXG7mgjTMTYaXADQAd6jVaiM0q6+6vURjjizCz7F41RV1TJgskQhqzd2ctBgNy4aOH1S5waRfQ6i62WopshFWp5XqRutPgbbyc7Iuw2kcyWTnJpZOcncCcgda1m31Pb0jqbrm1N/bSylhItGODa1zlggL2k6vmvb2f7H4sws5lddxQIAgCAIAgCAIDWad16uqP8AiRj3RgfJeFtfvx8jerkXq8k1JQBSQSpAQBSCVICkBASpAQgKQFIJUgIApBKAhQC9o+r5r29neyfn9jGzmV13mYQBAEAQBAEAQGpYO689Uf8A7LvQkfJeFtb2kfL6m9XIyq8k1CkgKQahyi7bHC44ninM3OvcL58jWZQDYnKdTfQfwldmk0vbtrOMFZy3TJ7FbTR4jRNqo2FnScyRhcHc29tri43ixB3DfuWeoodM9xkxllZM45wAJcbAAlxO4AaklYpEnJ9g+UyursV9lfFEYX84Wlgc18TGglrrud0huBFr691l6up0NdVW8m8mUZtvB1peWakqQc55Q9ta2ixOlpKZsRZO1hdzjSS5zpTHa4IsLAe9ehpdNCyqU5Z4fYzlJp4OjrgLkKQSpAQBSCUBCgBQSXlF1T4/IL2tmP8Atvz+iMLeZcL0TMIAgCAIAgCAIDStmH5jO7jNf33K8La3tI+X1N6uRnV5RoFIJQHL/wAoJv6tgPCsA98Un3L1Nl+1fl9UZ28jVuQnHzBWvoZbhtS0OiBvpK1uYW4ZmX17bNXVtKnegrF0+RSt4eDf+WXHvZcKfG0/SVR5lncwi8rvDL0f+8Lh0FO/an0XH7Gljwjk3JJnhx+mY8FpcJA5p0Nn073NuPNpXqa7EtPJr84mUO8db5QdvX0M0dHSQc9VzNBjaQ7I0OcWt0bq8ktOgI3b15el0itTnN4ijWUscEYbZrbjFm4yzDcWhiYZWnKGWvGSwvYQ5r3BwOW1u/ust7dLS6XZU3wKqTzhmM5ZBbG8Od/l+lRf5rTQ+xn+dCJ95GS5R+UaZtS3DsHOap50Nlka1r7OvbmWBwILr9Y9lrb72ppdJFx7S3l+cSZT6Ize2+11ThuERSzNjNbKGss3WNkmW8j7X1DbbuJHYsdPRG21pd1Eyk0jW9nccxylxWkpsUmbIytjJ5uzM0JIOW+VoyuDgAQLtsT2jTosqonVKVaxulU5J8TKcqG1NZHW0mF0EghlqXMzykA5RJJzUYBINhcOJsL6C3bemkog4SsmspEzk84RPI7tZV1ftNLWyc5JTuaWSWs57SXNcDYC9i0WJ16XcmtojDEoLGRCTfBnSV55oFBJCgF3Q7j4r2Nlv9kl7zG3mXS9QyCAIAgCAIAgPMjrNJ4AlAaRsf1JP5m/Arw9rd+PkbVcjYV5RqSgCkHNuXyK+EMP7NbGT4c3KPmF6WzHi5+X2M7eRzbGKKSPC8LxeDR7M0T3fsyRTyOgd36NcP8AtC9GuSdtlMvP+UsmbXBMy2J4j/8AIMcpYmBwp2RsMjdeiMokqPA3+jv/AAtPasoQ/SUSb5/iX3Jb35FbHx7PtrG61mvqaXLbhJGyM+pcoq/fomvc/uHwmbjyi7RPZiFPRYfTxPxCRh5qoexpdSMfmHQJG+weSToB2G65dLSnW52N7vh4l5Pjhczm9RC+k2mp2y1LqiZlVTe1TOvYve5pe1tzfK1rgPI6DcvQTVmmlhYWHhGfKRsH5QoIqqMtvm5qTKRvuHi1u/VYbM7si1nMteQ/EcKhmd7SclY85YHyWEQafqMd9V5N7k79AN5Bvr4WyX7e6RW0jN8v8hjkw6UtzMZJMXNPVcQYXZTwuAfVY7OWVNeX1Js6F3gVG9uJMxfaCRsM87uaw6nN7RXBHStcNsHEDMd77mxIUWSTrdVKylxbJXPLLjlPwGlr6uKOnrI4sThb9FGXEGRv9o1pcNWOFy5p/iOmoIrpbZVRblHMGJpN+8teSHaF762qoaqmijqm5nzzRsax0zo3hjxNl0c7M8m40PS7Tc21tSUIzi+Hh9hB8cHVl5hqQoAUAuqE7/L5r1tlPvry+plb0LteuYhAEAQBAEAQFtibrU8p4RPPuaUBp+yO6Qd7PmvE2t3o+TNquTNiXkmoUgKQaZytYJWVmGczRta9wmY97CQHPa0O6hJAuCQbHeAba6Hs0NsK7d6fgUmm1wMNhOydW7ZV+HzwgT2kdBGXNvfnOdju69muJv29uttVtPUQWqVkXw6/IhRe7gtuRHZOqpJKmaspzE5zY2QudlzEXcZAADe1xHr3K+0L4WKKg8kVxa5lLb7YLFajF219I6J4DoTEHODTTmO1swPWbmBdcXOu5TptVVCns5Z6/HIlFt5RkOUDYzEpcSgxLDHsbMyNrX3IGRwzDOMwIc0tdYg8O26pptRVGt12LgJRecotKzkhfJSR3qR7aal81VUEOIe6QDM1hFjoWggneS46XsLx16U3w/bjCQ7PgZPlI2ErMQlpHwTRgwNLZXy5g4m7TzgDWkE9Em2ippdTCpSUlzJlFsudveTKlrw6aHLDVHXnALRzH/FYO069Ia8b2sq6fWSq4PihKGSZOTlsuCR4bU1DnyRuL4p7E80+7rANJuWBri2xPfppaVq8XOyK4PoNzhgsMH5L5faoqjFK59VzGXmIzmyjLbLmc5xNrgGwGttSVeesW641xxkhQ8TLbebCe3SRVVNMaerhtzcoBs8A3aHW1BB3OHEgg6Wy0+q7NOMlmLLSjnieeT/YP83yTVM83P1U9+cksQGguzuAvq4udYlx4DTfeNTqu1SjFYSEY4N1XGXCggKCS4oT0j4L09lv+5Je4zt5F6vbMAgCAIAgCAICwx51qSX/ACnD3i3zQGq7J75B3N+a8ba3OHx+htV1NiXkGoUglAFIJUgIQFICkEoCbKQQpBKAhQAoBCgkKCAoJIUAr0Z6fkV37Nli/wA0ylndL9fQHOEAQBAEAQBAYzaU2o5PAD3uAQGsbLdd4/hHx/qvI2suEH5/Q1q6mxrxzYlAFIOZcr+2dfh81O2kcxrZI3l2aMOJc1wG89liF6Wh01dqbn0M5ya5Gk7RVO0dDHBiFXWyNfNIQ2DnD0bNv04AObAt9W2lxfVdlUdNa3XGPLr/AO8yj3lxZ3XAK109HBUPbldLTxSOaL2aXsDiBfs1XjWRUZuK6M2Tyi/VQSgMZtNiZpaGepABMUD3NB3FwHRB7r2WtUN+aj4kN4RzvkgwOeo/XNZUzPlkfIIm84QxzQS1xeO0ZswDBZoy+7u1lkY/2YJYKQWeLOsLzjQhQAoBQrpzHE+QNLiyN7g0EAvytJygnde1lMVlpEvgadydbduxGOV88TIMkrGRHnBaZzgTkAdYl4AG7fm7l06rS9i0ovJSMsm7riLkKAFBJUpj0wunRSxqI/nQpPusyS+nOYIAgCAIAgCAxO1J/Q395Z/vaUBrOzRtM7vjPxC8vaq/txfv+hrVzNmXiGwUgIDi/wCUULPoXDfao9DEfmvY2Xyn8PqY29DG7U1xx7H4aSnJNNE7KHjdkvmqJt2lwMo45W8VpTD9LQ5S5v8AEiH+6WDNYvj2LYhiM9Jg8zaenomkOeTlDsnRN3hpOpDg0DSzblZQqqqrU7VlyJbbeEZXANr62o2YqKwSBtVTiRvOljTnyZH5sp6Nyx+W9rXF7dizs08IalQxwfQlSbjk0yg2yxjFYocLgkdz0j3Oq6gNawtjB0F47ZY2jUnQuJDf5uuWnpobsa4dEV3nLgbJt9+cqHCfzc2OWsidTk1Fc/MTH9IXOYWgktDWtbYucR0rdiw0/Z2W9pndeeCJllLBjuSzB8clp6aaCtZFRxyuyxakvAlJlaWBlnXJf1ndullpq7KIyaccyEFIusaq8QxjGaijpKt1NS0YcJHtLgC5hyuc7KQXEuuBc2DW343rCNdFSnKOWw8yeDNclW1Uz8Dnqax7pPZHy9NxJe+NkTZMpcdXO1Iv3hYaylK5Rh1x8y0H+3LOXVGL4i+E446qkEv5wbFG1pcGN+jMpAF7ZB0Bl3EE3uvRVdal2O7wxn6GeX3jrm1OJ41PRQyYXDDzVTSsfNI5w52DnGZnWa8huUNI1GY79Ny8umFEZtWt5T/k0bk1wObclmwdPiUEsk80zDFM0RiMtAFwCXdIHXQDS27tXfrNXKmSUUuPiUhHePoVeAbhQCFBJ6jNiD3hXqlu2Rfg18yHyMqvrjkCAIAgCAIAgMPtUf0V38zfigNZwA2qB3tcPS/yXnbTWaV5r6mlfM2heEbhASpIOQ/lExXgo38JZh9prD/xXq7Lf7pLyM7Ta+TXYWDDYjIH87NM1uaUty5WaOEbRc2F7E66kDgFz6rUyueOSRaMcHJ9kaXFJ312G0TWt5+bLXzvNjFGHSNLeNiXPBsCTuXpXSqioWT6ckZLPFI6Mw4ezZ2uosPlEnslNOyoNiHGXK4ueQd4cQ6xFx0bA6Lh/uPURnNYy1g04brSPHINQQtwoztYOdlmeJX9rgy2VvcBc6d6naEm7cdERWuBtXKAP1PW/wD5Jf8AaVz6f2sfNF5cmYTkSP6jh/zZv/IVrr/bP4Fa+6cywTC8RqMTxLDaWRkImnf7a9/X5lkzwQ0dYg85qBv0BIB177J1wrhZJZwuHngzSbbRvdJUYe/A8Qw3DM7jR08zZCRczus4ula4E5w5zHgbtwsLWXHJWK6Fln+TXwNOG60jVtlcdpaXZZ75YoJ3+3kNgmAc17yGdItPBlzddF1U56pJNrhzRRNKJ1zBqqSbDWSywiF76Ykw9kQLTlFtLC1jbsvbsXlWJRtaTzx5my5HOfyd3j2erbfUSxEjtALXgH0PuXdtXvR+JnUddXkmpCgkKAQVDBlmOuAeIC+wrlvwUvFJnI1hnpXICAIAgCAIDD7Vf9Mf52/FAathJtUM8SPeCFx7QWaH8PmXr7xta+dOglSQFINM5TNipMUihZHOIuae45XNJbJmAFyRqCLH7RXXpNQqG21nJWccm1YZTuip4onuzujiYxzwLB5a0NLrdlyL2XPJpybRZGh7R8mDpa2Sroa2SkM4PtLWB1nk6vILHt0cRctN9bldtWs3YKE45xyKOHHKMzg2wFLS4ZPQQudepje2ecgF7i5paDbdlbc2b3nXW6znqpTsU306EqCSwVeTzZE4ZSvgM5mzzF98mRrLta2wbmP7N7/co1N/bS3sYEY4M7jGHtqKaWmeSGzQvjcRvaHtLbi/aL3WMJ7klJdCzWUYDk92TkwymfTvqTM10pfH0MgiuACAMxOtr77eq11N6ukpJYKxjgsNreTOkrqk1XOywyPblmMVrTC2XUHcS3Q9hA3K1OtnXHdwmhKCfEzmymytJh0BhpWnpG8r3nM+U2sC42AtbsAA1OmpWF187ZZkSopGAg5JsJbWe1BshAfnbAXDmGuvcdHLmLb65Sbdm7RbPaFzhu+vUjs1nJvThfQ9u/vXCXNQ2N5P6XDZ5ZqeSZxkZlyvcMrG5g7cAMx0Gp7+K6tRrJ3RUZJcCsYJG3LjLhQCFACgGSpHXYF9Rs+e9p4/x/BzWL9xWXYUCAIAgCAIDEbUf9Mf52oDU6Q2lYeD2/ELn1azTLyLR5o25fNHQFICkBASpAQEqQQgCgEKCQqgKAQoAUAhQSFAIUAKAQoBfYe7Qjv+P/pe9sieYSj4PP8AP/DC1ccl2vXMggCAIAgCAxW0w/Rj/M34oDTjpqqWR3oNeKZK5m4A31Xyx0koApBKkBASpBCAKAQoJCgBVBCgBQCFBIUAhQAoBCgBQSXFA7p24j8fNelsqzdv3fFfLj9zK1ftMivpDnCAIAgCAIDG7Qj9Gd4t/wBwQGnEIDaKF14mH+Bt/G2q+WnHdk14M6lyKyqCVICAlSCEAUAhQSFACqCFACAhVJCgEKAFAIUAKCSFAPUTrOB4Fa0WdnbGfg/Tr6ESWVgzC+yOMIAgCAIAgLHG23pn+A9CCgNNIQGewd14QOBcPUkehC+d1cd26S9/z4nRDul8ucsEAUglAQoAUEkKAFAIUAKAQqkhQCFACgEKAFBJCgBQCCVVsky1K+7Ae74aL7DRW9pRGT8MfxwOOaxJlVdRUIAgCAIC2xFt4JB/hu+CA0whAZXAndF7eDgfeLf8V4e0Y4tz4o3r5GTXCXCkBAFACgkhQBZQDyXAbyq5BTdURje9o8XBSk3yQKbsQgG+Vn2grKm18ov+GN5eJRdi9MP7weVz8ArrSXv/AAZG/HxKL8fph9Ynwa77ldbP1D/x9V9yO0iUH7SwDcHnyHzK0Wy734fyR2sSg/alnZE4+JA+9aLZFnWS9f8AwjtUW8m1bvqxDzcT8lotjrrP0/8ASO29xbSbU1HY2MeTj81qtkU9W/T7Edqy1k2iqz9cDwa35hax2ZplzWfi/oR2sjZdhq4zCVkxzuaWuaXW6pFiPAEf6ltHRadcoL5/Mrvy8TbWxtG4AeS3jVCPdSXwIy2elcgIAgCAIAgPErbtI4gj3hAaTZATHI5pJY4i9r2trbd8SsbdPXa05olSa5Emsm/eO9PuWX6Gjw9WW35Hk1k37x3vU/oqP9fV/cjfkeDWS/vHfaKfoqP9fV/cb8jw6rl/eP8AtO+9T+jo/wBRvy8SmamX94/7bvvVv0tP+qG8/Epulf2ud9oqf09X+q/hEbz8Sk4k7yferKqtcor+EMsplquklyIPBapB5IQHghAeSEB4IQHkhAeCEB4IQHuGlkf/AGbHO/laXfAIDZdj8Mq4qoSOhc1ha5shdYWBFwbE33hqA31AEAQBAEAQBAEBptTHZ7hwcR7igKJCA8EIDyQgPBCA8kIDwQgPBCA8kIDwQgIawnqgnwF0BWZhs7t0Un2HW99kBXZs9Vn+6I8XNHzugLiPZKpO8xjxcSfQIC6j2LP15h5M+ZKAu4tjacdZ8h82gfC6AvItmKJv91f+Zzj6XsgL6DDadnUijb3hjQffZAXSAIAgCAIAgCAIAgCAwFfhsrpXFjbgm4N2jeNd54oCgMHn/ZH2ggJGBTcWDzP3ID0Nn5O17fU/JAexs2e2QeTf6oD23ZtnbI7yAH3oCo3ZyDtc8+Y+QQFVuAU3awnxc75FAVmYRTD+6b5i/wAUBXZRxN6sbB4NaPkgKwCAlAEAQBAEAQBAEAQBAEAQBAEAQBAEAQBAEAQBAEAQBAEAQBAEAQBAEAQBAEAQBAEAQBAEB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433763" y="-890588"/>
            <a:ext cx="2095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1363" y="4221088"/>
            <a:ext cx="20955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95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1115616" y="1196752"/>
            <a:ext cx="6876256" cy="52219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09728" indent="0" algn="ctr">
              <a:buNone/>
            </a:pPr>
            <a:endParaRPr lang="en-GB" sz="2800" dirty="0"/>
          </a:p>
          <a:p>
            <a:pPr marL="109728" indent="0" algn="ctr">
              <a:buNone/>
            </a:pPr>
            <a:r>
              <a:rPr lang="en-GB" sz="4400" dirty="0"/>
              <a:t>C</a:t>
            </a:r>
            <a:r>
              <a:rPr lang="en-GB" sz="4400" dirty="0" smtClean="0"/>
              <a:t>reate a P &amp; L account for your business proposal </a:t>
            </a:r>
          </a:p>
          <a:p>
            <a:pPr marL="109728" indent="0" algn="ctr">
              <a:buNone/>
            </a:pPr>
            <a:endParaRPr lang="en-GB" sz="4400" dirty="0"/>
          </a:p>
          <a:p>
            <a:pPr marL="109728" indent="0" algn="ctr">
              <a:buNone/>
            </a:pPr>
            <a:r>
              <a:rPr lang="en-GB" sz="4400" dirty="0" smtClean="0"/>
              <a:t>Use the template to help you</a:t>
            </a:r>
          </a:p>
          <a:p>
            <a:pPr algn="ctr"/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617957" y="260648"/>
            <a:ext cx="3871573" cy="707886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Mini Challenge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399868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Project/Time management</a:t>
            </a:r>
            <a:endParaRPr lang="en-GB" dirty="0"/>
          </a:p>
        </p:txBody>
      </p:sp>
      <p:sp>
        <p:nvSpPr>
          <p:cNvPr id="6" name="6-Point Star 5"/>
          <p:cNvSpPr/>
          <p:nvPr/>
        </p:nvSpPr>
        <p:spPr>
          <a:xfrm>
            <a:off x="1835696" y="1628800"/>
            <a:ext cx="5184576" cy="4104456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131840" y="2780928"/>
            <a:ext cx="252028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smtClean="0">
                <a:solidFill>
                  <a:schemeClr val="bg1"/>
                </a:solidFill>
              </a:rPr>
              <a:t>Include </a:t>
            </a:r>
            <a:r>
              <a:rPr lang="en-GB" sz="2800" dirty="0">
                <a:solidFill>
                  <a:schemeClr val="bg1"/>
                </a:solidFill>
              </a:rPr>
              <a:t>tasks on your project management sheet</a:t>
            </a:r>
          </a:p>
        </p:txBody>
      </p:sp>
    </p:spTree>
    <p:extLst>
      <p:ext uri="{BB962C8B-B14F-4D97-AF65-F5344CB8AC3E}">
        <p14:creationId xmlns:p14="http://schemas.microsoft.com/office/powerpoint/2010/main" val="132845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>Extension work - %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Extra Question</a:t>
            </a:r>
            <a:endParaRPr lang="en-GB" dirty="0"/>
          </a:p>
        </p:txBody>
      </p:sp>
      <p:sp>
        <p:nvSpPr>
          <p:cNvPr id="2" name="Content Placeholder 1"/>
          <p:cNvSpPr>
            <a:spLocks noGrp="1"/>
          </p:cNvSpPr>
          <p:nvPr>
            <p:ph sz="quarter" idx="2"/>
          </p:nvPr>
        </p:nvSpPr>
        <p:spPr>
          <a:xfrm>
            <a:off x="539552" y="2780928"/>
            <a:ext cx="4040188" cy="2611336"/>
          </a:xfrm>
          <a:ln>
            <a:solidFill>
              <a:srgbClr val="00B0F0"/>
            </a:solidFill>
          </a:ln>
        </p:spPr>
        <p:txBody>
          <a:bodyPr/>
          <a:lstStyle/>
          <a:p>
            <a:pPr marL="109728" indent="0" algn="ctr">
              <a:buNone/>
            </a:pPr>
            <a:endParaRPr lang="en-GB" b="1" u="sng" dirty="0" smtClean="0"/>
          </a:p>
          <a:p>
            <a:pPr marL="109728" indent="0" algn="ctr">
              <a:buNone/>
            </a:pPr>
            <a:r>
              <a:rPr lang="en-GB" b="1" u="sng" dirty="0" smtClean="0"/>
              <a:t>GP %</a:t>
            </a:r>
          </a:p>
          <a:p>
            <a:pPr marL="109728" indent="0">
              <a:buNone/>
            </a:pPr>
            <a:endParaRPr lang="en-GB" dirty="0"/>
          </a:p>
          <a:p>
            <a:pPr marL="109728" indent="0">
              <a:buNone/>
            </a:pPr>
            <a:r>
              <a:rPr lang="en-GB" u="sng" dirty="0" smtClean="0"/>
              <a:t>GP</a:t>
            </a:r>
            <a:r>
              <a:rPr lang="en-GB" dirty="0" smtClean="0"/>
              <a:t>        x 100</a:t>
            </a:r>
          </a:p>
          <a:p>
            <a:pPr marL="109728" indent="0">
              <a:buNone/>
            </a:pPr>
            <a:r>
              <a:rPr lang="en-GB" dirty="0" smtClean="0"/>
              <a:t>Sales</a:t>
            </a:r>
          </a:p>
          <a:p>
            <a:pPr marL="109728" indent="0">
              <a:buNone/>
            </a:pPr>
            <a:endParaRPr lang="en-GB" dirty="0"/>
          </a:p>
          <a:p>
            <a:pPr marL="109728" indent="0">
              <a:buNone/>
            </a:pPr>
            <a:endParaRPr lang="en-GB" dirty="0" smtClean="0"/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4008" y="2780928"/>
            <a:ext cx="4041775" cy="2589015"/>
          </a:xfrm>
          <a:ln>
            <a:solidFill>
              <a:srgbClr val="00B0F0"/>
            </a:solidFill>
          </a:ln>
        </p:spPr>
        <p:txBody>
          <a:bodyPr/>
          <a:lstStyle/>
          <a:p>
            <a:pPr marL="109728" indent="0" algn="ctr">
              <a:buNone/>
            </a:pPr>
            <a:endParaRPr lang="en-GB" b="1" u="sng" dirty="0" smtClean="0"/>
          </a:p>
          <a:p>
            <a:pPr marL="109728" indent="0" algn="ctr">
              <a:buNone/>
            </a:pPr>
            <a:r>
              <a:rPr lang="en-GB" b="1" u="sng" dirty="0" smtClean="0"/>
              <a:t>NP %</a:t>
            </a:r>
          </a:p>
          <a:p>
            <a:pPr marL="109728" indent="0" algn="ctr">
              <a:buNone/>
            </a:pPr>
            <a:endParaRPr lang="en-GB" b="1" u="sng" dirty="0"/>
          </a:p>
          <a:p>
            <a:pPr marL="109728" indent="0">
              <a:buNone/>
            </a:pPr>
            <a:r>
              <a:rPr lang="en-GB" b="1" u="sng" dirty="0" smtClean="0"/>
              <a:t>NP</a:t>
            </a:r>
            <a:r>
              <a:rPr lang="en-GB" b="1" dirty="0" smtClean="0"/>
              <a:t>      x 100</a:t>
            </a:r>
          </a:p>
          <a:p>
            <a:pPr marL="109728" indent="0">
              <a:buNone/>
            </a:pPr>
            <a:r>
              <a:rPr lang="en-GB" b="1" dirty="0" smtClean="0"/>
              <a:t>Sales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9789875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Lesson 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GB" dirty="0" smtClean="0"/>
              <a:t>Pupils will:-</a:t>
            </a:r>
          </a:p>
          <a:p>
            <a:pPr marL="109728" indent="0">
              <a:buNone/>
            </a:pPr>
            <a:endParaRPr lang="en-GB" dirty="0"/>
          </a:p>
          <a:p>
            <a:r>
              <a:rPr lang="en-GB" dirty="0" smtClean="0"/>
              <a:t>Understand the key terms used in the </a:t>
            </a:r>
          </a:p>
          <a:p>
            <a:pPr marL="109728" indent="0">
              <a:buNone/>
            </a:pPr>
            <a:r>
              <a:rPr lang="en-GB" dirty="0" smtClean="0"/>
              <a:t>P &amp; L account. </a:t>
            </a:r>
            <a:r>
              <a:rPr lang="en-GB" sz="2000" dirty="0" smtClean="0"/>
              <a:t>(Sales / Cost of Sales and expenses)</a:t>
            </a:r>
          </a:p>
          <a:p>
            <a:pPr marL="109728" indent="0">
              <a:buNone/>
            </a:pPr>
            <a:endParaRPr lang="en-GB" dirty="0"/>
          </a:p>
          <a:p>
            <a:r>
              <a:rPr lang="en-GB" dirty="0" smtClean="0"/>
              <a:t>Pupils will use knowledge to calculate the gross and net profit</a:t>
            </a:r>
          </a:p>
          <a:p>
            <a:endParaRPr lang="en-GB" dirty="0"/>
          </a:p>
          <a:p>
            <a:r>
              <a:rPr lang="en-GB" dirty="0" smtClean="0"/>
              <a:t>Pupils will create a P &amp; L using a template (Mini Challenge)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40607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83020" t="12239" r="6563" b="75261"/>
          <a:stretch/>
        </p:blipFill>
        <p:spPr>
          <a:xfrm>
            <a:off x="0" y="913650"/>
            <a:ext cx="1739316" cy="16697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37992" y="840652"/>
            <a:ext cx="8443658" cy="692497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en-US" sz="405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accent1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Essential and Employability Skills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85976" y="1529402"/>
            <a:ext cx="60578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These are skills that employers and next stage educators value and which you as learners need for learning, work and life.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2628900"/>
            <a:ext cx="2857500" cy="20574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95536" y="5622339"/>
            <a:ext cx="8430010" cy="8309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2400" dirty="0"/>
              <a:t>During this lesson you will be developing the skill of </a:t>
            </a:r>
            <a:r>
              <a:rPr lang="en-GB" sz="2400" dirty="0" smtClean="0"/>
              <a:t>Numeracy. </a:t>
            </a:r>
            <a:endParaRPr lang="en-GB" sz="2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323378"/>
              </p:ext>
            </p:extLst>
          </p:nvPr>
        </p:nvGraphicFramePr>
        <p:xfrm>
          <a:off x="4027290" y="2652876"/>
          <a:ext cx="4383286" cy="2720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35612"/>
                <a:gridCol w="447674"/>
              </a:tblGrid>
              <a:tr h="388620">
                <a:tc>
                  <a:txBody>
                    <a:bodyPr/>
                    <a:lstStyle/>
                    <a:p>
                      <a:r>
                        <a:rPr lang="en-GB" sz="1800" b="0" dirty="0" smtClean="0">
                          <a:solidFill>
                            <a:sysClr val="windowText" lastClr="000000"/>
                          </a:solidFill>
                        </a:rPr>
                        <a:t>Literacy</a:t>
                      </a:r>
                      <a:r>
                        <a:rPr lang="en-GB" sz="1800" b="0" baseline="0" dirty="0" smtClean="0">
                          <a:solidFill>
                            <a:sysClr val="windowText" lastClr="000000"/>
                          </a:solidFill>
                        </a:rPr>
                        <a:t> </a:t>
                      </a:r>
                      <a:endParaRPr lang="en-GB" sz="1800" b="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2100" b="0" dirty="0">
                        <a:solidFill>
                          <a:srgbClr val="FF0000"/>
                        </a:solidFill>
                        <a:latin typeface="Wingdings 2" panose="05020102010507070707" pitchFamily="18" charset="2"/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Numeracy 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Digital Literacy 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ysClr val="windowText" lastClr="000000"/>
                          </a:solidFill>
                        </a:rPr>
                        <a:t>Critical thinking and problem solving</a:t>
                      </a:r>
                      <a:endParaRPr lang="en-GB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ysClr val="windowText" lastClr="00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chemeClr val="tx1"/>
                          </a:solidFill>
                        </a:rPr>
                        <a:t>Planning and organisation </a:t>
                      </a:r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GB" sz="180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Creativity and innovation 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42900">
                <a:tc>
                  <a:txBody>
                    <a:bodyPr/>
                    <a:lstStyle/>
                    <a:p>
                      <a:r>
                        <a:rPr lang="en-GB" sz="1800" dirty="0" smtClean="0">
                          <a:solidFill>
                            <a:srgbClr val="FF0000"/>
                          </a:solidFill>
                        </a:rPr>
                        <a:t>Personal</a:t>
                      </a:r>
                      <a:r>
                        <a:rPr lang="en-GB" sz="1800" baseline="0" dirty="0" smtClean="0">
                          <a:solidFill>
                            <a:srgbClr val="FF0000"/>
                          </a:solidFill>
                        </a:rPr>
                        <a:t> effectiveness </a:t>
                      </a:r>
                      <a:endParaRPr lang="en-GB" sz="1800" dirty="0">
                        <a:solidFill>
                          <a:srgbClr val="FF0000"/>
                        </a:solidFill>
                      </a:endParaRP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dirty="0" smtClean="0">
                          <a:solidFill>
                            <a:srgbClr val="FF0000"/>
                          </a:solidFill>
                          <a:latin typeface="Wingdings 2" panose="05020102010507070707" pitchFamily="18" charset="2"/>
                        </a:rPr>
                        <a:t>P</a:t>
                      </a:r>
                    </a:p>
                  </a:txBody>
                  <a:tcPr marL="68580" marR="6858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09307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Starter Activity</a:t>
            </a:r>
            <a:endParaRPr lang="en-GB" dirty="0"/>
          </a:p>
        </p:txBody>
      </p:sp>
      <p:sp>
        <p:nvSpPr>
          <p:cNvPr id="4" name="Explosion 2 3"/>
          <p:cNvSpPr/>
          <p:nvPr/>
        </p:nvSpPr>
        <p:spPr>
          <a:xfrm>
            <a:off x="1475656" y="908720"/>
            <a:ext cx="6840760" cy="5256584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059832" y="2636912"/>
            <a:ext cx="3672408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600" dirty="0" smtClean="0">
                <a:solidFill>
                  <a:schemeClr val="bg1"/>
                </a:solidFill>
              </a:rPr>
              <a:t>List the different outgoings of a business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85766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467544" y="404664"/>
            <a:ext cx="813690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What is a profit and loss account?</a:t>
            </a:r>
            <a:endParaRPr lang="en-US" sz="3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1484784"/>
            <a:ext cx="7560840" cy="440120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A profit and loss account is a financial statement.</a:t>
            </a:r>
          </a:p>
          <a:p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It is a summary of the revenue and costs of a business for a particular period of time.  </a:t>
            </a:r>
          </a:p>
          <a:p>
            <a:endParaRPr lang="en-GB" sz="2800" dirty="0" smtClean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800" dirty="0" smtClean="0"/>
              <a:t>It shows the overall profit/loss of a business.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9512" y="2060848"/>
            <a:ext cx="8435280" cy="3340968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GB" sz="2800" dirty="0" smtClean="0"/>
              <a:t>The Sales of the business</a:t>
            </a:r>
            <a:r>
              <a:rPr lang="en-US" sz="2800" dirty="0" smtClean="0"/>
              <a:t>  (Revenue)</a:t>
            </a:r>
          </a:p>
          <a:p>
            <a:pPr>
              <a:buNone/>
            </a:pPr>
            <a:endParaRPr lang="en-GB" sz="2800" dirty="0"/>
          </a:p>
          <a:p>
            <a:r>
              <a:rPr lang="en-GB" sz="2800" dirty="0" smtClean="0"/>
              <a:t>The purchases made by the business </a:t>
            </a:r>
          </a:p>
          <a:p>
            <a:pPr marL="109728" indent="0">
              <a:buNone/>
            </a:pPr>
            <a:r>
              <a:rPr lang="en-GB" sz="2800" dirty="0" smtClean="0"/>
              <a:t>(Cost of Sales)</a:t>
            </a:r>
          </a:p>
          <a:p>
            <a:endParaRPr lang="en-GB" sz="2800" dirty="0"/>
          </a:p>
          <a:p>
            <a:r>
              <a:rPr lang="en-GB" sz="2800" dirty="0" smtClean="0"/>
              <a:t>The overheads/running costs of a business (Expenses)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1091721" y="184419"/>
            <a:ext cx="696056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GB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Information on the </a:t>
            </a:r>
            <a:br>
              <a:rPr lang="en-GB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</a:br>
            <a:r>
              <a:rPr lang="en-GB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Profit and </a:t>
            </a:r>
            <a:r>
              <a:rPr lang="en-GB" sz="4000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</a:t>
            </a:r>
            <a:r>
              <a:rPr lang="en-GB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oss Account</a:t>
            </a:r>
            <a:endParaRPr lang="en-US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4294967295"/>
          </p:nvPr>
        </p:nvSpPr>
        <p:spPr>
          <a:xfrm>
            <a:off x="539552" y="1124744"/>
            <a:ext cx="8229600" cy="468052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>
              <a:buNone/>
            </a:pPr>
            <a:r>
              <a:rPr lang="en-GB" b="1" i="1" u="sng" dirty="0" smtClean="0"/>
              <a:t>Sales / Sales turnover</a:t>
            </a:r>
            <a:endParaRPr lang="en-GB" sz="900" b="1" i="1" u="sng" dirty="0" smtClean="0"/>
          </a:p>
          <a:p>
            <a:pPr>
              <a:buNone/>
            </a:pPr>
            <a:endParaRPr lang="en-GB" b="1" i="1" u="sng" dirty="0" smtClean="0"/>
          </a:p>
          <a:p>
            <a:pPr>
              <a:buNone/>
            </a:pPr>
            <a:r>
              <a:rPr lang="en-GB" dirty="0" smtClean="0"/>
              <a:t>Sales represents the money that the business</a:t>
            </a:r>
          </a:p>
          <a:p>
            <a:pPr>
              <a:buNone/>
            </a:pPr>
            <a:r>
              <a:rPr lang="en-GB" dirty="0"/>
              <a:t>h</a:t>
            </a:r>
            <a:r>
              <a:rPr lang="en-GB" dirty="0" smtClean="0"/>
              <a:t>as made through selling the product.</a:t>
            </a:r>
          </a:p>
          <a:p>
            <a:pPr>
              <a:buNone/>
            </a:pPr>
            <a:endParaRPr lang="en-GB" dirty="0"/>
          </a:p>
          <a:p>
            <a:pPr algn="ctr">
              <a:buNone/>
            </a:pPr>
            <a:r>
              <a:rPr lang="en-GB" b="1" i="1" u="sng" dirty="0" smtClean="0"/>
              <a:t>Cost of Sales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dirty="0" smtClean="0"/>
              <a:t>Costs of sales represent the cost to the</a:t>
            </a:r>
          </a:p>
          <a:p>
            <a:pPr>
              <a:buNone/>
            </a:pPr>
            <a:r>
              <a:rPr lang="en-GB" dirty="0"/>
              <a:t>b</a:t>
            </a:r>
            <a:r>
              <a:rPr lang="en-GB" dirty="0" smtClean="0"/>
              <a:t>usiness for making the goods. (</a:t>
            </a:r>
            <a:r>
              <a:rPr lang="en-GB" dirty="0"/>
              <a:t>R</a:t>
            </a:r>
            <a:r>
              <a:rPr lang="en-GB" dirty="0" smtClean="0"/>
              <a:t>aw materials)</a:t>
            </a:r>
            <a:endParaRPr lang="en-US" dirty="0"/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2051720" y="6021288"/>
            <a:ext cx="5472608" cy="523220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</a:rPr>
              <a:t>Sales – Cost of Sales = Gross Profit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339752" y="93402"/>
            <a:ext cx="4267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Definitions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10533" y="1307803"/>
            <a:ext cx="8229600" cy="3848196"/>
          </a:xfrm>
          <a:noFill/>
          <a:ln>
            <a:solidFill>
              <a:schemeClr val="accent1"/>
            </a:solidFill>
          </a:ln>
        </p:spPr>
        <p:txBody>
          <a:bodyPr>
            <a:normAutofit fontScale="85000" lnSpcReduction="20000"/>
          </a:bodyPr>
          <a:lstStyle/>
          <a:p>
            <a:pPr>
              <a:buNone/>
            </a:pPr>
            <a:endParaRPr lang="en-GB" b="1" i="1" u="sng" dirty="0" smtClean="0"/>
          </a:p>
          <a:p>
            <a:pPr>
              <a:buNone/>
            </a:pPr>
            <a:r>
              <a:rPr lang="en-GB" b="1" i="1" u="sng" dirty="0" smtClean="0"/>
              <a:t>Expenses</a:t>
            </a:r>
          </a:p>
          <a:p>
            <a:pPr>
              <a:buNone/>
            </a:pPr>
            <a:endParaRPr lang="en-GB" b="1" i="1" u="sng" dirty="0" smtClean="0"/>
          </a:p>
          <a:p>
            <a:pPr>
              <a:buNone/>
            </a:pPr>
            <a:r>
              <a:rPr lang="en-GB" dirty="0" smtClean="0"/>
              <a:t>Expenses are the running costs of the business.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r>
              <a:rPr lang="en-GB" b="1" u="sng" dirty="0" smtClean="0"/>
              <a:t>Examples  </a:t>
            </a:r>
          </a:p>
          <a:p>
            <a:r>
              <a:rPr lang="en-GB" dirty="0" smtClean="0"/>
              <a:t>Electricity</a:t>
            </a:r>
          </a:p>
          <a:p>
            <a:r>
              <a:rPr lang="en-GB" dirty="0" smtClean="0"/>
              <a:t>Telephone</a:t>
            </a:r>
          </a:p>
          <a:p>
            <a:r>
              <a:rPr lang="en-GB" dirty="0" smtClean="0"/>
              <a:t>Insurance</a:t>
            </a:r>
          </a:p>
          <a:p>
            <a:r>
              <a:rPr lang="en-GB" dirty="0" smtClean="0"/>
              <a:t>Rent </a:t>
            </a:r>
          </a:p>
          <a:p>
            <a:r>
              <a:rPr lang="en-GB" dirty="0" smtClean="0"/>
              <a:t>Rates</a:t>
            </a:r>
          </a:p>
          <a:p>
            <a:pPr>
              <a:buNone/>
            </a:pPr>
            <a:endParaRPr lang="en-GB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7623" y="384473"/>
            <a:ext cx="83487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Definitions Continued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14432" y="5661248"/>
            <a:ext cx="8208912" cy="107721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Gross Profit – Expenses = Net Profit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1215851"/>
              </p:ext>
            </p:extLst>
          </p:nvPr>
        </p:nvGraphicFramePr>
        <p:xfrm>
          <a:off x="899592" y="1628800"/>
          <a:ext cx="7200800" cy="4155172"/>
        </p:xfrm>
        <a:graphic>
          <a:graphicData uri="http://schemas.openxmlformats.org/drawingml/2006/table">
            <a:tbl>
              <a:tblPr/>
              <a:tblGrid>
                <a:gridCol w="2419877"/>
                <a:gridCol w="1222881"/>
                <a:gridCol w="1223665"/>
                <a:gridCol w="1111496"/>
                <a:gridCol w="1222881"/>
              </a:tblGrid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latin typeface="Calibri"/>
                          <a:ea typeface="Calibri"/>
                          <a:cs typeface="Times New Roman"/>
                        </a:rPr>
                        <a:t>Sales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155,000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200,000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Less: Cost of Sales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u="sng">
                          <a:latin typeface="Calibri"/>
                          <a:ea typeface="Calibri"/>
                          <a:cs typeface="Times New Roman"/>
                        </a:rPr>
                        <a:t>107,000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u="sng">
                          <a:latin typeface="Calibri"/>
                          <a:ea typeface="Calibri"/>
                          <a:cs typeface="Times New Roman"/>
                        </a:rPr>
                        <a:t>130,000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Gross Profit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48,000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Less Expenses: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Administration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6,200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dirty="0" smtClean="0">
                          <a:latin typeface="Calibri"/>
                          <a:ea typeface="Calibri"/>
                          <a:cs typeface="Times New Roman"/>
                        </a:rPr>
                        <a:t>6,000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Administration Wages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20,500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25,000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Rent Paid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3,750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3,900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Telephone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550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Interest  Paid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4,500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4,500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>
                          <a:latin typeface="Calibri"/>
                          <a:ea typeface="Calibri"/>
                          <a:cs typeface="Times New Roman"/>
                        </a:rPr>
                        <a:t>Travel expenses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u="none" dirty="0">
                          <a:latin typeface="Calibri"/>
                          <a:ea typeface="Calibri"/>
                          <a:cs typeface="Times New Roman"/>
                        </a:rPr>
                        <a:t>550.00</a:t>
                      </a:r>
                      <a:endParaRPr lang="en-US" sz="1100" u="none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latin typeface="Calibri"/>
                          <a:ea typeface="Calibri"/>
                          <a:cs typeface="Times New Roman"/>
                        </a:rPr>
                        <a:t>500</a:t>
                      </a:r>
                      <a:endParaRPr lang="en-US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i="1" u="sng" dirty="0">
                          <a:latin typeface="Calibri"/>
                          <a:ea typeface="Calibri"/>
                          <a:cs typeface="Times New Roman"/>
                        </a:rPr>
                        <a:t>36,000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2967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latin typeface="Calibri"/>
                          <a:ea typeface="Calibri"/>
                          <a:cs typeface="Times New Roman"/>
                        </a:rPr>
                        <a:t>Net Profit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400" b="1" i="1">
                          <a:latin typeface="Calibri"/>
                          <a:ea typeface="Calibri"/>
                          <a:cs typeface="Times New Roman"/>
                        </a:rPr>
                        <a:t>12,000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899592" y="1340768"/>
            <a:ext cx="7200800" cy="307777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Item	</a:t>
            </a:r>
            <a:r>
              <a:rPr lang="en-GB" sz="1400" b="1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4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</a:t>
            </a:r>
            <a:r>
              <a:rPr kumimoji="0" lang="en-GB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en-GB" sz="14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GB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2011 (£)		</a:t>
            </a:r>
            <a:r>
              <a:rPr lang="en-GB" sz="1400" b="1" i="1" dirty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GB" sz="1400" b="1" i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kumimoji="0" lang="en-GB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2012 (£)</a:t>
            </a:r>
            <a:endParaRPr kumimoji="0" lang="en-GB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43808" y="0"/>
            <a:ext cx="330731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GB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Example</a:t>
            </a:r>
            <a:endParaRPr 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5496" y="836712"/>
            <a:ext cx="4248472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Sales – Cost of Sales = Gross Profit</a:t>
            </a:r>
            <a:endParaRPr lang="en-GB" dirty="0"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2118299" y="1302842"/>
            <a:ext cx="977537" cy="11180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139952" y="6165304"/>
            <a:ext cx="4190571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Gross Profit – expenses = net profit</a:t>
            </a:r>
            <a:endParaRPr lang="en-GB" dirty="0"/>
          </a:p>
        </p:txBody>
      </p:sp>
      <p:cxnSp>
        <p:nvCxnSpPr>
          <p:cNvPr id="12" name="Straight Arrow Connector 11"/>
          <p:cNvCxnSpPr>
            <a:stCxn id="8" idx="1"/>
          </p:cNvCxnSpPr>
          <p:nvPr/>
        </p:nvCxnSpPr>
        <p:spPr>
          <a:xfrm flipH="1" flipV="1">
            <a:off x="2051720" y="5661248"/>
            <a:ext cx="2088232" cy="6887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9793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725</TotalTime>
  <Words>394</Words>
  <Application>Microsoft Office PowerPoint</Application>
  <PresentationFormat>On-screen Show (4:3)</PresentationFormat>
  <Paragraphs>125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Concourse</vt:lpstr>
      <vt:lpstr>PowerPoint Presentation</vt:lpstr>
      <vt:lpstr>Lesson objectives</vt:lpstr>
      <vt:lpstr>PowerPoint Presentation</vt:lpstr>
      <vt:lpstr>Starter Activity</vt:lpstr>
      <vt:lpstr>PowerPoint Presentation</vt:lpstr>
      <vt:lpstr>Information on the  Profit and Loss Account</vt:lpstr>
      <vt:lpstr>PowerPoint Presentation</vt:lpstr>
      <vt:lpstr>Definitions Continued</vt:lpstr>
      <vt:lpstr>PowerPoint Presentation</vt:lpstr>
      <vt:lpstr>Questions / Layout</vt:lpstr>
      <vt:lpstr>PowerPoint Presentation</vt:lpstr>
      <vt:lpstr>Project/Time management</vt:lpstr>
      <vt:lpstr>Extension work - %  Extra Question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Financial Statements</dc:title>
  <dc:creator>hello</dc:creator>
  <cp:lastModifiedBy>Michael</cp:lastModifiedBy>
  <cp:revision>56</cp:revision>
  <cp:lastPrinted>2015-03-23T11:05:37Z</cp:lastPrinted>
  <dcterms:created xsi:type="dcterms:W3CDTF">2013-05-24T08:50:51Z</dcterms:created>
  <dcterms:modified xsi:type="dcterms:W3CDTF">2015-04-22T11:13:20Z</dcterms:modified>
</cp:coreProperties>
</file>